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57" r:id="rId2"/>
    <p:sldId id="260" r:id="rId3"/>
    <p:sldId id="339" r:id="rId4"/>
    <p:sldId id="342" r:id="rId5"/>
    <p:sldId id="343" r:id="rId6"/>
    <p:sldId id="344" r:id="rId7"/>
    <p:sldId id="356" r:id="rId8"/>
    <p:sldId id="353" r:id="rId9"/>
    <p:sldId id="354" r:id="rId10"/>
    <p:sldId id="355" r:id="rId11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C43107-96FD-3182-80F7-6C34BAEDD2B6}" name="Satu Mäkinen" initials="SM" userId="S::harjsat@oyk.fi::a3cc3b3a-3354-4a1f-8bd1-89e1bbbf77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D0A087-A0A2-4CA4-B283-77DBB3F9F4C8}" v="8" dt="2022-11-10T07:14:29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1A731-97FB-4428-B3F9-CAB610651F7F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8FDA5-C035-4E43-A055-4420970806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485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447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0A0A0A"/>
                </a:solidFill>
                <a:effectLst/>
                <a:latin typeface="Altis-Book"/>
              </a:rPr>
              <a:t>Oulunkylän yhteiskoulussa on kattava valikoima matematiikan ja luonnontieteiden opintoja, joiden avulla saa hyvät eväät ylioppilaskirjoituksissa ja tulevissa jatko-opinnoissa pärjäämiseen.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37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0A0A0A"/>
                </a:solidFill>
                <a:effectLst/>
                <a:latin typeface="Altis-Book"/>
              </a:rPr>
              <a:t>Lukiomme monipuolinen ihmistieteiden tarjonta antaa hyvät valmiudet onnistua ylioppilaskirjoituksissa ja keskustella ajankohtaisista aiheista.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0A0A0A"/>
                </a:solidFill>
                <a:effectLst/>
                <a:latin typeface="Altis-Book"/>
              </a:rPr>
              <a:t>Järjestämme esimerkiksi vuosittain väittelykilpailun.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="0" i="0">
              <a:solidFill>
                <a:srgbClr val="0A0A0A"/>
              </a:solidFill>
              <a:effectLst/>
              <a:latin typeface="Altis-Book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93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tx1"/>
                </a:solidFill>
                <a:latin typeface="+mj-lt"/>
              </a:rPr>
              <a:t>Taito- ja taideaineissa laaja tarjonta koulukohtaisia opintojaksoja!</a:t>
            </a:r>
            <a:endParaRPr lang="fi-FI" sz="1200" b="0" i="0">
              <a:solidFill>
                <a:srgbClr val="0A0A0A"/>
              </a:solidFill>
              <a:effectLst/>
              <a:latin typeface="+mj-lt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548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Matikkapaja </a:t>
            </a:r>
            <a:r>
              <a:rPr lang="fi-FI" err="1"/>
              <a:t>ym</a:t>
            </a:r>
            <a:r>
              <a:rPr lang="fi-FI"/>
              <a:t>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49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Aktiivinen opiskelijakunnan hallitus ja </a:t>
            </a:r>
            <a:r>
              <a:rPr lang="fi-FI" b="0" i="0" err="1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tutortominta</a:t>
            </a:r>
            <a:r>
              <a:rPr lang="fi-FI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, yhteisöllinen tekemisen meininki.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8FDA5-C035-4E43-A055-4420970806FB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808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5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73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335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582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96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141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919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27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7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20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620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1762795-78D4-45F3-892F-7A8411CEAD8E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220B428-02AE-4667-BD9A-08AEE472B8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831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51F328-0A45-297E-5964-D381A6027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287" y="821637"/>
            <a:ext cx="6758457" cy="4479938"/>
          </a:xfrm>
        </p:spPr>
        <p:txBody>
          <a:bodyPr anchor="ctr">
            <a:normAutofit/>
          </a:bodyPr>
          <a:lstStyle/>
          <a:p>
            <a:pPr algn="l"/>
            <a:r>
              <a:rPr lang="fi-FI" sz="5400">
                <a:solidFill>
                  <a:schemeClr val="tx1"/>
                </a:solidFill>
              </a:rPr>
              <a:t>Tervetuloa</a:t>
            </a:r>
            <a:br>
              <a:rPr lang="fi-FI" sz="5400">
                <a:solidFill>
                  <a:schemeClr val="tx1"/>
                </a:solidFill>
              </a:rPr>
            </a:br>
            <a:r>
              <a:rPr lang="fi-FI" sz="5400">
                <a:solidFill>
                  <a:schemeClr val="tx1"/>
                </a:solidFill>
              </a:rPr>
              <a:t>Ogelin lukioon!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39821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7E8D563-4D6A-78B5-022D-A31FE2324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6" t="9787" r="7199" b="8652"/>
          <a:stretch/>
        </p:blipFill>
        <p:spPr>
          <a:xfrm>
            <a:off x="85070" y="739302"/>
            <a:ext cx="3942181" cy="5593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D303B-47DE-EA99-84F8-6AF449D5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963" y="5552975"/>
            <a:ext cx="1932942" cy="8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F029BA6F-2F55-4F44-AF4C-F3DABF347FDB}"/>
              </a:ext>
            </a:extLst>
          </p:cNvPr>
          <p:cNvSpPr txBox="1"/>
          <p:nvPr/>
        </p:nvSpPr>
        <p:spPr>
          <a:xfrm>
            <a:off x="2907432" y="530157"/>
            <a:ext cx="559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Kiitos osallistumisesta!</a:t>
            </a:r>
          </a:p>
          <a:p>
            <a:pPr algn="ctr"/>
            <a:endParaRPr lang="fi-FI" sz="2800"/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0B33639-4A18-813B-EF9A-489FCD1C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32" y="2734008"/>
            <a:ext cx="5534073" cy="368938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396199A-481A-5092-CEF0-10547C20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748" y="1533679"/>
            <a:ext cx="2236647" cy="10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956D-8825-45FC-B990-DEF32505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Hakuvaihtoehdot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fi-FI">
                <a:solidFill>
                  <a:schemeClr val="tx1"/>
                </a:solidFill>
              </a:rPr>
              <a:t>Ogelin lukiossa</a:t>
            </a:r>
            <a:br>
              <a:rPr lang="fi-FI">
                <a:solidFill>
                  <a:schemeClr val="tx1"/>
                </a:solidFill>
              </a:rPr>
            </a:br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6DE14-CC72-4E1E-A88F-305A8F534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2520" y="1762932"/>
            <a:ext cx="4781389" cy="41910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100" b="1" dirty="0">
                <a:solidFill>
                  <a:schemeClr val="tx1"/>
                </a:solidFill>
                <a:latin typeface="+mj-lt"/>
              </a:rPr>
              <a:t>Yleislinja </a:t>
            </a:r>
          </a:p>
          <a:p>
            <a:pPr lvl="1"/>
            <a:r>
              <a:rPr lang="fi-FI" sz="2100" i="0" dirty="0">
                <a:ln w="0"/>
                <a:solidFill>
                  <a:schemeClr val="tx1"/>
                </a:solidFill>
                <a:latin typeface="+mj-lt"/>
              </a:rPr>
              <a:t>Aloituspaikkoja </a:t>
            </a:r>
            <a:r>
              <a:rPr lang="fi-FI" sz="2100" dirty="0">
                <a:ln w="0"/>
                <a:solidFill>
                  <a:schemeClr val="tx1"/>
                </a:solidFill>
                <a:latin typeface="+mj-lt"/>
              </a:rPr>
              <a:t>on 116</a:t>
            </a:r>
            <a:endParaRPr lang="fi-FI" sz="21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fi-FI" sz="2100" dirty="0">
                <a:solidFill>
                  <a:schemeClr val="tx1"/>
                </a:solidFill>
                <a:latin typeface="+mj-lt"/>
              </a:rPr>
              <a:t>Voit rakentaa omien valintojen kautta oman opintopolun lukiomme monipuolisesta tarjonnasta</a:t>
            </a:r>
          </a:p>
          <a:p>
            <a:pPr lvl="1"/>
            <a:r>
              <a:rPr lang="fi-FI" sz="2100" dirty="0">
                <a:solidFill>
                  <a:schemeClr val="tx1"/>
                </a:solidFill>
                <a:latin typeface="+mj-lt"/>
              </a:rPr>
              <a:t>Yleislinjalle opiskelijat valitaan perusopetuksen päättötodistuksen lukuaineiden keskiarvon perusteella</a:t>
            </a:r>
          </a:p>
          <a:p>
            <a:pPr lvl="2"/>
            <a:r>
              <a:rPr lang="fi-FI" sz="21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Sisäänpääsykeskiarvo vuosina 2017-2022 8,75-8,42 </a:t>
            </a:r>
          </a:p>
          <a:p>
            <a:pPr lvl="1"/>
            <a:r>
              <a:rPr kumimoji="0" lang="fi-FI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Voit valita myös painotuslinjojen opintoja</a:t>
            </a:r>
          </a:p>
          <a:p>
            <a:pPr lvl="2"/>
            <a:endParaRPr lang="fi-FI" sz="2100" dirty="0">
              <a:solidFill>
                <a:schemeClr val="tx1"/>
              </a:solidFill>
              <a:ea typeface="+mn-lt"/>
              <a:cs typeface="+mn-lt"/>
            </a:endParaRPr>
          </a:p>
          <a:p>
            <a:pPr lvl="2"/>
            <a:endParaRPr lang="fi-FI" sz="21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48640" lvl="2" indent="0">
              <a:buNone/>
            </a:pPr>
            <a:endParaRPr lang="fi-FI" sz="21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767BA15-F9E4-4FE7-9164-69D8CB15D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0" y="1762932"/>
            <a:ext cx="4754880" cy="40233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100" b="1" dirty="0">
                <a:solidFill>
                  <a:schemeClr val="tx1"/>
                </a:solidFill>
              </a:rPr>
              <a:t>Musalinja</a:t>
            </a:r>
          </a:p>
          <a:p>
            <a:pPr lvl="1"/>
            <a:r>
              <a:rPr lang="fi-FI" sz="2100" i="0" dirty="0">
                <a:ln w="0"/>
                <a:solidFill>
                  <a:schemeClr val="tx1"/>
                </a:solidFill>
              </a:rPr>
              <a:t>Aloituspaikkoja </a:t>
            </a:r>
            <a:r>
              <a:rPr lang="fi-FI" sz="2100" dirty="0">
                <a:ln w="0"/>
                <a:solidFill>
                  <a:schemeClr val="tx1"/>
                </a:solidFill>
              </a:rPr>
              <a:t>on </a:t>
            </a:r>
            <a:r>
              <a:rPr lang="fi-FI" sz="2100" i="0" dirty="0">
                <a:ln w="0"/>
                <a:solidFill>
                  <a:schemeClr val="tx1"/>
                </a:solidFill>
              </a:rPr>
              <a:t>13</a:t>
            </a:r>
          </a:p>
          <a:p>
            <a:r>
              <a:rPr lang="fi-FI" sz="2100" b="1" dirty="0" err="1">
                <a:solidFill>
                  <a:schemeClr val="tx1"/>
                </a:solidFill>
              </a:rPr>
              <a:t>Lumalinja</a:t>
            </a:r>
            <a:r>
              <a:rPr lang="fi-FI" sz="2100" b="1" dirty="0">
                <a:solidFill>
                  <a:schemeClr val="tx1"/>
                </a:solidFill>
              </a:rPr>
              <a:t> </a:t>
            </a:r>
          </a:p>
          <a:p>
            <a:pPr lvl="1"/>
            <a:r>
              <a:rPr lang="fi-FI" sz="2100" i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 </a:t>
            </a:r>
            <a:r>
              <a:rPr lang="fi-FI" sz="2100" i="0" dirty="0">
                <a:ln w="0"/>
                <a:solidFill>
                  <a:schemeClr val="tx1"/>
                </a:solidFill>
              </a:rPr>
              <a:t>Aloituspaikkoja </a:t>
            </a:r>
            <a:r>
              <a:rPr lang="fi-FI" sz="2100" dirty="0">
                <a:ln w="0"/>
                <a:solidFill>
                  <a:schemeClr val="tx1"/>
                </a:solidFill>
              </a:rPr>
              <a:t>on </a:t>
            </a:r>
            <a:r>
              <a:rPr lang="fi-FI" sz="2100" i="0" dirty="0">
                <a:ln w="0"/>
                <a:solidFill>
                  <a:schemeClr val="tx1"/>
                </a:solidFill>
              </a:rPr>
              <a:t>17</a:t>
            </a:r>
            <a:endParaRPr lang="fi-FI" sz="2100" strike="sngStrike" dirty="0">
              <a:ln w="0"/>
              <a:solidFill>
                <a:schemeClr val="tx1"/>
              </a:solidFill>
            </a:endParaRPr>
          </a:p>
          <a:p>
            <a:r>
              <a:rPr lang="fi-FI" sz="2100" dirty="0">
                <a:ln w="0"/>
                <a:solidFill>
                  <a:schemeClr val="tx1"/>
                </a:solidFill>
              </a:rPr>
              <a:t>Painotuslinjoille valitaan lukuaineiden </a:t>
            </a:r>
            <a:r>
              <a:rPr lang="fi-FI" sz="2100" dirty="0" err="1">
                <a:ln w="0"/>
                <a:solidFill>
                  <a:schemeClr val="tx1"/>
                </a:solidFill>
              </a:rPr>
              <a:t>ka:n</a:t>
            </a:r>
            <a:r>
              <a:rPr lang="fi-FI" sz="2100" dirty="0">
                <a:ln w="0"/>
                <a:solidFill>
                  <a:schemeClr val="tx1"/>
                </a:solidFill>
              </a:rPr>
              <a:t> ja pääsykokeen perusteella</a:t>
            </a:r>
          </a:p>
          <a:p>
            <a:endParaRPr lang="fi-FI" sz="2100" b="1" i="0" dirty="0">
              <a:ln w="0"/>
              <a:solidFill>
                <a:schemeClr val="tx1"/>
              </a:solidFill>
            </a:endParaRPr>
          </a:p>
          <a:p>
            <a:r>
              <a:rPr lang="fi-FI" sz="2100" b="1" dirty="0">
                <a:ln w="0"/>
                <a:solidFill>
                  <a:schemeClr val="tx1"/>
                </a:solidFill>
              </a:rPr>
              <a:t>Muista myös muut l</a:t>
            </a:r>
            <a:r>
              <a:rPr lang="fi-FI" sz="2100" b="1" i="0" dirty="0">
                <a:ln w="0"/>
                <a:solidFill>
                  <a:schemeClr val="tx1"/>
                </a:solidFill>
              </a:rPr>
              <a:t>ukion esittelytilaisuudet!</a:t>
            </a:r>
            <a:endParaRPr lang="fi-FI" sz="2100" b="1" dirty="0">
              <a:ln w="0"/>
              <a:solidFill>
                <a:schemeClr val="tx1"/>
              </a:solidFill>
            </a:endParaRPr>
          </a:p>
          <a:p>
            <a:pPr lvl="1"/>
            <a:r>
              <a:rPr lang="fi-FI" sz="1900" dirty="0">
                <a:ln w="0"/>
                <a:solidFill>
                  <a:schemeClr val="tx1"/>
                </a:solidFill>
              </a:rPr>
              <a:t>17.1. klo 13 ja 18</a:t>
            </a:r>
          </a:p>
          <a:p>
            <a:pPr lvl="1"/>
            <a:r>
              <a:rPr lang="fi-FI" sz="1900" dirty="0">
                <a:ln w="0"/>
                <a:solidFill>
                  <a:schemeClr val="tx1"/>
                </a:solidFill>
              </a:rPr>
              <a:t>31.1. klo 13</a:t>
            </a:r>
            <a:endParaRPr lang="fi-FI" sz="1900" i="0" dirty="0">
              <a:ln w="0"/>
              <a:solidFill>
                <a:schemeClr val="tx1"/>
              </a:solidFill>
            </a:endParaRPr>
          </a:p>
          <a:p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52EF622-BE69-4966-80AA-BB2A1683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236" y="5475767"/>
            <a:ext cx="1932942" cy="8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4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A22D0-EB57-47E3-AD9E-8FF04C3D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57" y="327991"/>
            <a:ext cx="4504083" cy="1737360"/>
          </a:xfrm>
        </p:spPr>
        <p:txBody>
          <a:bodyPr/>
          <a:lstStyle/>
          <a:p>
            <a:r>
              <a:rPr lang="fi-FI" sz="3600">
                <a:solidFill>
                  <a:schemeClr val="tx1"/>
                </a:solidFill>
              </a:rPr>
              <a:t>Monipuoliset opintomahdollisuudet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F2FEAFE1-32A7-4B6D-94F6-B9BD4EF0E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F416E66-AFB5-46A2-ABC5-26168AB2E89D}"/>
              </a:ext>
            </a:extLst>
          </p:cNvPr>
          <p:cNvSpPr txBox="1"/>
          <p:nvPr/>
        </p:nvSpPr>
        <p:spPr>
          <a:xfrm>
            <a:off x="5334662" y="847843"/>
            <a:ext cx="6433268" cy="56477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Poimintoja koulukohtaisista opintojaksoista: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 err="1">
                <a:latin typeface="Corbel"/>
              </a:rPr>
              <a:t>O´times</a:t>
            </a:r>
            <a:r>
              <a:rPr lang="fi-FI" sz="1900">
                <a:latin typeface="Corbel"/>
              </a:rPr>
              <a:t> - Lukiolaisten 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lehti (äidinkieli)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>
                <a:latin typeface="Corbel"/>
              </a:rPr>
              <a:t>Luova kirjoittaminen (äidinkieli)</a:t>
            </a:r>
            <a:endParaRPr kumimoji="0" lang="fi-FI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fi-FI" sz="1900">
                <a:cs typeface="Calibri"/>
              </a:rPr>
              <a:t>Ihmisen fysiologia (yhteistyössä Turun yliopiston kanssa)</a:t>
            </a:r>
            <a:endParaRPr lang="fi-FI" sz="1900"/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  <a:cs typeface="Calibri"/>
              </a:rPr>
              <a:t>Talous ja matematiikka (matematiikka ja yhteiskuntaoppi)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Eläinten käyttäytyminen (biologia)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Ilmastotiede (maantiede ja fysiikka)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  <a:cs typeface="Calibri"/>
              </a:rPr>
              <a:t>Kemiaa kokeellisesti (kemia)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Suurvaltojen aika – maailmanpolitiikkaa 2020-luvulla (historia)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fi-FI" sz="1900">
                <a:latin typeface="Corbel"/>
              </a:rPr>
              <a:t>Sosiaalipsykologi</a:t>
            </a:r>
            <a:r>
              <a:rPr lang="fi-FI" sz="1900">
                <a:latin typeface="Corbel"/>
              </a:rPr>
              <a:t>sia ilmiöitä (psykologia)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fi-FI" sz="1900">
                <a:latin typeface="Corbel"/>
                <a:cs typeface="Calibri"/>
              </a:rPr>
              <a:t>Taiteen ja kauneuden filosofia (filosofia) </a:t>
            </a:r>
            <a:endParaRPr lang="fi-FI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cs typeface="Calibri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fi-FI" sz="1900">
                <a:latin typeface="Corbel"/>
              </a:rPr>
              <a:t>Vapaudu esiintyjänä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</a:rPr>
              <a:t> (teatteri)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>
                <a:latin typeface="Corbel"/>
                <a:cs typeface="Calibri"/>
              </a:rPr>
              <a:t>Digitaalinen kuvailmaisu (kuvataide)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>
                <a:latin typeface="Corbel"/>
                <a:cs typeface="Calibri"/>
              </a:rPr>
              <a:t>Kuntosaliharjoittelu (liikunta)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>
                <a:latin typeface="Corbel"/>
                <a:cs typeface="Calibri"/>
              </a:rPr>
              <a:t>Kansainväliset ruokakulttuurit (kotitalous)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900">
                <a:latin typeface="Corbel"/>
                <a:cs typeface="Calibri"/>
              </a:rPr>
              <a:t>Soveltava ohjelmointi (tietotekniikka)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fi-FI" sz="1900">
                <a:latin typeface="Corbel"/>
                <a:cs typeface="Calibri"/>
              </a:rPr>
              <a:t>Yo-kirjoituksiin valmentavat k</a:t>
            </a:r>
            <a:r>
              <a:rPr lang="fi-FI" sz="19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orbel"/>
                <a:cs typeface="Calibri"/>
              </a:rPr>
              <a:t>ertausopintojaksot</a:t>
            </a:r>
            <a:endParaRPr lang="fi-FI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/>
              <a:cs typeface="Calibri"/>
            </a:endParaRPr>
          </a:p>
          <a:p>
            <a:pPr defTabSz="914400">
              <a:defRPr/>
            </a:pPr>
            <a:r>
              <a:rPr lang="fi-FI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/>
                <a:cs typeface="Calibri"/>
              </a:rPr>
              <a:t>… Ja paljon muuta!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5104A0F-BD3C-48DF-9650-E1196803F2E7}"/>
              </a:ext>
            </a:extLst>
          </p:cNvPr>
          <p:cNvSpPr txBox="1"/>
          <p:nvPr/>
        </p:nvSpPr>
        <p:spPr>
          <a:xfrm>
            <a:off x="616557" y="2313622"/>
            <a:ext cx="407504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0A0A0A"/>
                </a:solidFill>
                <a:effectLst/>
                <a:latin typeface="+mj-lt"/>
              </a:rPr>
              <a:t>Laaja opintojaksotarjonta sekä lukuaineissa että taito- ja taideaineissa</a:t>
            </a:r>
            <a:endParaRPr lang="fi-FI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j-lt"/>
              </a:rPr>
              <a:t>Runsaasti koulukohtaisia opintojaksoja yli valtakunnallisen tarjonnan kaikilla tieteenaloilla</a:t>
            </a:r>
            <a:endParaRPr lang="fi-FI" sz="2000" i="0" dirty="0">
              <a:ln w="0"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i="0" dirty="0">
                <a:ln w="0"/>
                <a:latin typeface="+mj-lt"/>
              </a:rPr>
              <a:t>Osana opintoja yhteistyötä yritysten ja korkeakoulujen kanssa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225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8491F1-A688-436A-A71B-FCE007EF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b="0" i="0">
                <a:solidFill>
                  <a:schemeClr val="tx1"/>
                </a:solidFill>
                <a:effectLst/>
              </a:rPr>
              <a:t>Kielet ja kansainvälisyys</a:t>
            </a:r>
            <a:br>
              <a:rPr lang="en-US" b="0" i="0">
                <a:effectLst/>
              </a:rPr>
            </a:b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009C1B-0119-41B3-84DA-56BD76646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fi-FI" b="0" i="0" dirty="0">
                <a:solidFill>
                  <a:schemeClr val="tx1"/>
                </a:solidFill>
                <a:effectLst/>
              </a:rPr>
              <a:t>Opiskelija voi halutessaan laatia itselleen vahvasti kielipainotteisen opinto-ohjelman</a:t>
            </a:r>
          </a:p>
          <a:p>
            <a:r>
              <a:rPr lang="fi-FI" b="1" dirty="0">
                <a:solidFill>
                  <a:schemeClr val="tx1"/>
                </a:solidFill>
              </a:rPr>
              <a:t>A-kielet</a:t>
            </a:r>
            <a:r>
              <a:rPr lang="fi-FI" dirty="0">
                <a:solidFill>
                  <a:schemeClr val="tx1"/>
                </a:solidFill>
              </a:rPr>
              <a:t>: englanti, ruotsi, ranska ja saksa, lisäksi espanjaa yhteistyössä verkkolukion kanssa</a:t>
            </a:r>
          </a:p>
          <a:p>
            <a:r>
              <a:rPr lang="fi-FI" b="1" dirty="0">
                <a:solidFill>
                  <a:schemeClr val="tx1"/>
                </a:solidFill>
              </a:rPr>
              <a:t>B-kielet</a:t>
            </a:r>
            <a:r>
              <a:rPr lang="fi-FI" dirty="0">
                <a:solidFill>
                  <a:schemeClr val="tx1"/>
                </a:solidFill>
              </a:rPr>
              <a:t>: ruotsi, ranska, saksa ja espanja</a:t>
            </a:r>
          </a:p>
          <a:p>
            <a:r>
              <a:rPr lang="fi-FI" dirty="0">
                <a:solidFill>
                  <a:schemeClr val="tx1"/>
                </a:solidFill>
              </a:rPr>
              <a:t>Mahdollisuus suorittaa </a:t>
            </a:r>
            <a:r>
              <a:rPr lang="fi-FI" b="1" dirty="0">
                <a:solidFill>
                  <a:schemeClr val="tx1"/>
                </a:solidFill>
              </a:rPr>
              <a:t>kansainvälinen kielitutkinto </a:t>
            </a:r>
            <a:r>
              <a:rPr lang="fi-FI" dirty="0">
                <a:solidFill>
                  <a:schemeClr val="tx1"/>
                </a:solidFill>
              </a:rPr>
              <a:t>(DELF/ranska ja DSD/saksa)</a:t>
            </a:r>
          </a:p>
          <a:p>
            <a:r>
              <a:rPr lang="fi-FI" b="0" i="0" dirty="0">
                <a:solidFill>
                  <a:schemeClr val="tx1"/>
                </a:solidFill>
                <a:effectLst/>
              </a:rPr>
              <a:t>Lukiollamme on runsaasti kansainvälistä toimintaa ja monipuoliset kansainvälistymismahdollisuudet</a:t>
            </a:r>
            <a:r>
              <a:rPr lang="fi-FI" dirty="0">
                <a:solidFill>
                  <a:schemeClr val="tx1"/>
                </a:solidFill>
              </a:rPr>
              <a:t> (Erasmus+ ranska/saksa)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fi-FI" b="0" i="0" dirty="0">
                <a:solidFill>
                  <a:schemeClr val="tx1"/>
                </a:solidFill>
                <a:effectLst/>
              </a:rPr>
              <a:t>Kielissä tarjolla oppiaineita yhdisteleviä opintojaksoja: </a:t>
            </a:r>
          </a:p>
          <a:p>
            <a:pPr lvl="1"/>
            <a:r>
              <a:rPr lang="fi-FI" b="0" i="0" dirty="0">
                <a:solidFill>
                  <a:schemeClr val="tx1"/>
                </a:solidFill>
                <a:effectLst/>
              </a:rPr>
              <a:t>Saksaa ja historiaa Berliinissä (historia ja saksa)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Kaupunki, kulttuuri ja kieli (maantiede ja ranska)</a:t>
            </a:r>
            <a:endParaRPr lang="fi-FI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MG_0068">
            <a:extLst>
              <a:ext uri="{FF2B5EF4-FFF2-40B4-BE49-F238E27FC236}">
                <a16:creationId xmlns:a16="http://schemas.microsoft.com/office/drawing/2014/main" id="{1D8C70BC-D66C-4063-AF57-71FC4D5273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6" r="18907" b="-2"/>
          <a:stretch/>
        </p:blipFill>
        <p:spPr bwMode="auto">
          <a:xfrm>
            <a:off x="8310622" y="243840"/>
            <a:ext cx="364683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4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FA6367D-48F4-46E3-9000-472E3E94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3700" b="0" i="0">
                <a:solidFill>
                  <a:schemeClr val="tx1"/>
                </a:solidFill>
                <a:effectLst/>
              </a:rPr>
              <a:t>Matematiikka ja luonnontieteet</a:t>
            </a:r>
            <a:br>
              <a:rPr lang="en-US" sz="3700" b="0" i="0">
                <a:effectLst/>
              </a:rPr>
            </a:br>
            <a:endParaRPr lang="en-US" sz="3700"/>
          </a:p>
        </p:txBody>
      </p:sp>
      <p:pic>
        <p:nvPicPr>
          <p:cNvPr id="12" name="Sisällön paikkamerkki 11" descr="Laboratorion lasiastioita, joissa on nestettä">
            <a:extLst>
              <a:ext uri="{FF2B5EF4-FFF2-40B4-BE49-F238E27FC236}">
                <a16:creationId xmlns:a16="http://schemas.microsoft.com/office/drawing/2014/main" id="{DAE891B9-02C0-42C1-AE60-9EF5ACD13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r="51118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74C3BC-C913-4ABD-BBAB-704114F2D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1782" y="1965960"/>
            <a:ext cx="6693061" cy="4038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Pitkässä matematiikassa </a:t>
            </a:r>
            <a:r>
              <a:rPr lang="fi-FI" sz="2000" i="0" dirty="0">
                <a:solidFill>
                  <a:schemeClr val="tx1"/>
                </a:solidFill>
                <a:effectLst/>
              </a:rPr>
              <a:t>on</a:t>
            </a:r>
            <a:r>
              <a:rPr lang="fi-FI" sz="2000" dirty="0">
                <a:solidFill>
                  <a:schemeClr val="tx1"/>
                </a:solidFill>
              </a:rPr>
              <a:t> laajasti erilaisia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opintojaksoja </a:t>
            </a:r>
            <a:r>
              <a:rPr lang="fi-FI" sz="2000" dirty="0">
                <a:solidFill>
                  <a:schemeClr val="tx1"/>
                </a:solidFill>
              </a:rPr>
              <a:t>(lisäksi </a:t>
            </a:r>
            <a:r>
              <a:rPr lang="fi-FI" sz="2000" b="1" dirty="0">
                <a:solidFill>
                  <a:schemeClr val="tx1"/>
                </a:solidFill>
              </a:rPr>
              <a:t>matematiikkapajassa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saat </a:t>
            </a:r>
            <a:r>
              <a:rPr lang="fi-FI" sz="2000" dirty="0">
                <a:solidFill>
                  <a:schemeClr val="tx1"/>
                </a:solidFill>
              </a:rPr>
              <a:t>oppituntien ulkopuolella apua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matematiikan </a:t>
            </a:r>
            <a:r>
              <a:rPr lang="fi-FI" sz="2000" dirty="0">
                <a:solidFill>
                  <a:schemeClr val="tx1"/>
                </a:solidFill>
              </a:rPr>
              <a:t>opiskeluun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tai voit hioa osaamisesi huippuun</a:t>
            </a:r>
            <a:r>
              <a:rPr lang="fi-FI" sz="2000" dirty="0">
                <a:solidFill>
                  <a:schemeClr val="tx1"/>
                </a:solidFill>
              </a:rPr>
              <a:t>)</a:t>
            </a:r>
            <a:endParaRPr lang="fi-FI" sz="2000" b="0" i="0" dirty="0">
              <a:solidFill>
                <a:schemeClr val="tx1"/>
              </a:solidFill>
              <a:effectLst/>
            </a:endParaRP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Fysiikassa 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on tarjolla kymmenen opintojaksoa,</a:t>
            </a:r>
            <a:r>
              <a:rPr lang="fi-FI" sz="2000" dirty="0">
                <a:solidFill>
                  <a:schemeClr val="tx1"/>
                </a:solidFill>
              </a:rPr>
              <a:t> 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mm. tähtitiede ja fysiikan työkurssi</a:t>
            </a:r>
            <a:r>
              <a:rPr lang="fi-FI" sz="2000" dirty="0">
                <a:solidFill>
                  <a:schemeClr val="tx1"/>
                </a:solidFill>
              </a:rPr>
              <a:t> </a:t>
            </a:r>
            <a:endParaRPr lang="fi-FI" sz="2000" b="0" i="0" dirty="0">
              <a:solidFill>
                <a:schemeClr val="tx1"/>
              </a:solidFill>
              <a:effectLst/>
            </a:endParaRP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Kemiaa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 tarjotaan seitsemän opintojaksoa, mm. kemiaa kokeellisesti</a:t>
            </a: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Biologiassa</a:t>
            </a:r>
            <a:r>
              <a:rPr lang="fi-FI" sz="2000" dirty="0">
                <a:solidFill>
                  <a:schemeClr val="tx1"/>
                </a:solidFill>
              </a:rPr>
              <a:t> on kahdeksan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opintojaksoa, </a:t>
            </a:r>
            <a:r>
              <a:rPr lang="fi-FI" sz="2000" dirty="0">
                <a:solidFill>
                  <a:schemeClr val="tx1"/>
                </a:solidFill>
              </a:rPr>
              <a:t>joilla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käsitellään mm. globaal</a:t>
            </a:r>
            <a:r>
              <a:rPr lang="fi-FI" sz="2000" dirty="0">
                <a:solidFill>
                  <a:schemeClr val="tx1"/>
                </a:solidFill>
              </a:rPr>
              <a:t>eja ympäristöongelmia ja eläinten käyttäytymistä </a:t>
            </a:r>
            <a:endParaRPr lang="fi-FI" sz="2000" b="0" i="0" dirty="0">
              <a:solidFill>
                <a:schemeClr val="tx1"/>
              </a:solidFill>
              <a:effectLst/>
            </a:endParaRP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Maantieteessä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fi-FI" sz="2000" dirty="0">
                <a:solidFill>
                  <a:schemeClr val="tx1"/>
                </a:solidFill>
              </a:rPr>
              <a:t>voi valita seitsemästä 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opintojaksoa</a:t>
            </a:r>
            <a:r>
              <a:rPr lang="fi-FI" sz="2000" dirty="0">
                <a:solidFill>
                  <a:schemeClr val="tx1"/>
                </a:solidFill>
              </a:rPr>
              <a:t>, esimerkiksi ilmastotieteen kurssi</a:t>
            </a:r>
            <a:endParaRPr lang="fi-FI" sz="2000" b="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074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CF78DA-006D-44C2-9366-59281912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fi-FI" b="0" i="0" dirty="0">
                <a:solidFill>
                  <a:schemeClr val="tx1"/>
                </a:solidFill>
                <a:effectLst/>
                <a:latin typeface="Altis-ExtraBold"/>
              </a:rPr>
              <a:t>Ihmistieteet</a:t>
            </a:r>
            <a:br>
              <a:rPr lang="fi-FI" b="0" i="0" dirty="0">
                <a:effectLst/>
                <a:latin typeface="Altis-ExtraBold"/>
              </a:rPr>
            </a:br>
            <a:endParaRPr lang="fi-FI" dirty="0"/>
          </a:p>
        </p:txBody>
      </p:sp>
      <p:pic>
        <p:nvPicPr>
          <p:cNvPr id="5" name="Kuva 4" descr="Kuva, joka sisältää kohteen henkilö, sisä, sisäkatto, henkilöt&#10;&#10;Kuvaus luotu automaattisesti">
            <a:extLst>
              <a:ext uri="{FF2B5EF4-FFF2-40B4-BE49-F238E27FC236}">
                <a16:creationId xmlns:a16="http://schemas.microsoft.com/office/drawing/2014/main" id="{947E3FBB-7A3E-98E5-C6F0-50729B769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62" r="33790" b="-6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E4F172-B9F2-469E-8756-60AF40514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1542221"/>
            <a:ext cx="7394713" cy="53157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Filosofiassa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on </a:t>
            </a:r>
            <a:r>
              <a:rPr lang="fi-FI" sz="1800" dirty="0">
                <a:solidFill>
                  <a:schemeClr val="tx1"/>
                </a:solidFill>
              </a:rPr>
              <a:t>viisi opintojaksoa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, jotka käsittelevät mm. etiikkaa ja olemassaolon kysymyksiä</a:t>
            </a:r>
          </a:p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Psykologiassa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on</a:t>
            </a:r>
            <a:r>
              <a:rPr lang="fi-FI" sz="1800" dirty="0">
                <a:solidFill>
                  <a:schemeClr val="tx1"/>
                </a:solidFill>
              </a:rPr>
              <a:t> seitsemän 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opintojaksoa, jotka käsittelevät mm. ihmisen käyttäytymistä</a:t>
            </a:r>
            <a:r>
              <a:rPr lang="fi-FI" sz="1800" dirty="0">
                <a:solidFill>
                  <a:schemeClr val="tx1"/>
                </a:solidFill>
              </a:rPr>
              <a:t> ja kehitystä</a:t>
            </a:r>
          </a:p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Uskonnossa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(ev.lut.) on</a:t>
            </a:r>
            <a:r>
              <a:rPr lang="fi-FI" sz="1800" dirty="0">
                <a:solidFill>
                  <a:schemeClr val="tx1"/>
                </a:solidFill>
              </a:rPr>
              <a:t> seitsemän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 opintojaksoa, jotka käsittelevät mm. maailmanuskontoja ja </a:t>
            </a:r>
            <a:r>
              <a:rPr lang="fi-FI" sz="1800" dirty="0">
                <a:solidFill>
                  <a:schemeClr val="tx1"/>
                </a:solidFill>
              </a:rPr>
              <a:t>niiden ilmenemismuotoja</a:t>
            </a:r>
            <a:endParaRPr lang="fi-FI" sz="1800" b="0" i="0" dirty="0">
              <a:solidFill>
                <a:schemeClr val="tx1"/>
              </a:solidFill>
              <a:effectLst/>
            </a:endParaRPr>
          </a:p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Elämänkatsomustiedossa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on </a:t>
            </a:r>
            <a:r>
              <a:rPr lang="fi-FI" sz="1800" dirty="0">
                <a:solidFill>
                  <a:schemeClr val="tx1"/>
                </a:solidFill>
              </a:rPr>
              <a:t>kuusi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 opintojaksoa, jotka käsittelevät mm. hyvää elämää</a:t>
            </a:r>
            <a:r>
              <a:rPr lang="fi-FI" sz="1800" dirty="0">
                <a:solidFill>
                  <a:schemeClr val="tx1"/>
                </a:solidFill>
              </a:rPr>
              <a:t> ja maailmankatsomuksia</a:t>
            </a:r>
            <a:endParaRPr lang="fi-FI" sz="1800" b="0" i="0" dirty="0">
              <a:solidFill>
                <a:schemeClr val="tx1"/>
              </a:solidFill>
              <a:effectLst/>
            </a:endParaRPr>
          </a:p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Historiassa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on tarjolla </a:t>
            </a:r>
            <a:r>
              <a:rPr lang="fi-FI" sz="1800" dirty="0">
                <a:solidFill>
                  <a:schemeClr val="tx1"/>
                </a:solidFill>
              </a:rPr>
              <a:t>kahdeksan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 opintojaksoa, jotka käsittelevät Suomen, Euroopan ja maailman historiaa</a:t>
            </a:r>
          </a:p>
          <a:p>
            <a:r>
              <a:rPr lang="fi-FI" sz="1800" b="1" i="0" dirty="0">
                <a:solidFill>
                  <a:schemeClr val="tx1"/>
                </a:solidFill>
                <a:effectLst/>
              </a:rPr>
              <a:t>Yhteiskuntaopissa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 on tarjolla </a:t>
            </a:r>
            <a:r>
              <a:rPr lang="fi-FI" sz="1800" dirty="0">
                <a:solidFill>
                  <a:schemeClr val="tx1"/>
                </a:solidFill>
              </a:rPr>
              <a:t>seitsemän</a:t>
            </a:r>
            <a:r>
              <a:rPr lang="fi-FI" sz="1800" b="0" i="0" dirty="0">
                <a:solidFill>
                  <a:schemeClr val="tx1"/>
                </a:solidFill>
                <a:effectLst/>
              </a:rPr>
              <a:t> opintojaksoa, jotka käsittelevät yhteiskunnan ja talouden rakenteita</a:t>
            </a:r>
          </a:p>
          <a:p>
            <a:r>
              <a:rPr lang="fi-FI" sz="1800" b="1" dirty="0">
                <a:solidFill>
                  <a:schemeClr val="tx1"/>
                </a:solidFill>
              </a:rPr>
              <a:t>Terveystiedossa </a:t>
            </a:r>
            <a:r>
              <a:rPr lang="fi-FI" sz="1800" dirty="0">
                <a:solidFill>
                  <a:schemeClr val="tx1"/>
                </a:solidFill>
              </a:rPr>
              <a:t>on tarjolla neljä opintojaksoa, jotka käsittelevät mm. hyvinvointia, ympäristön terveyttä ja turvallisuutta sekä terveyden edistämistä</a:t>
            </a:r>
            <a:endParaRPr lang="fi-FI" sz="1800" i="0" dirty="0">
              <a:solidFill>
                <a:schemeClr val="tx1"/>
              </a:solidFill>
              <a:effectLst/>
            </a:endParaRPr>
          </a:p>
          <a:p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396766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C2F208-F427-42FE-B897-10EAE8B7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b="0" i="0">
                <a:solidFill>
                  <a:schemeClr val="tx1"/>
                </a:solidFill>
                <a:effectLst/>
              </a:rPr>
              <a:t>Taito- ja taideaineet </a:t>
            </a:r>
            <a:br>
              <a:rPr lang="en-US" b="0" i="0">
                <a:effectLst/>
              </a:rPr>
            </a:b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5F726D-7958-4B30-A988-F74D9DBCA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Kuvataiteen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opintoja on moneen makuun ja tarpeeseen arkkitehtuurista kirjansidontaan</a:t>
            </a: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Musiikissa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tarjolla </a:t>
            </a:r>
            <a:r>
              <a:rPr lang="fi-FI" sz="2000" dirty="0">
                <a:solidFill>
                  <a:schemeClr val="tx1"/>
                </a:solidFill>
              </a:rPr>
              <a:t>on musiikin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tekemiseen ja musiikkiteknologiaan liittyviä opintoja sekä kiinnostavia monitaiteisia opintokokonaisuuksia</a:t>
            </a: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Teatteritaiteen 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opintojaksoilla keskitytään mm. improvisaatioon ja näyttelijäntyön alkeisiin</a:t>
            </a:r>
            <a:r>
              <a:rPr lang="fi-FI" sz="2000" dirty="0">
                <a:solidFill>
                  <a:schemeClr val="tx1"/>
                </a:solidFill>
              </a:rPr>
              <a:t> </a:t>
            </a:r>
          </a:p>
          <a:p>
            <a:r>
              <a:rPr lang="fi-FI" sz="2000" b="1" i="0" dirty="0">
                <a:solidFill>
                  <a:schemeClr val="tx1"/>
                </a:solidFill>
                <a:effectLst/>
              </a:rPr>
              <a:t>Liikunnassa </a:t>
            </a:r>
            <a:r>
              <a:rPr lang="fi-FI" sz="2000" dirty="0">
                <a:solidFill>
                  <a:schemeClr val="tx1"/>
                </a:solidFill>
              </a:rPr>
              <a:t>on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dirty="0">
                <a:solidFill>
                  <a:schemeClr val="tx1"/>
                </a:solidFill>
              </a:rPr>
              <a:t>monipuolinen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opintojaksotarjonta sekä </a:t>
            </a:r>
            <a:r>
              <a:rPr lang="fi-FI" sz="2000" dirty="0">
                <a:solidFill>
                  <a:schemeClr val="tx1"/>
                </a:solidFill>
              </a:rPr>
              <a:t>koulullamme ja lähiympäristössä on erinomaiset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liikuntamahdollisuudet</a:t>
            </a:r>
          </a:p>
          <a:p>
            <a:r>
              <a:rPr lang="fi-FI" sz="2000" b="0" i="0" dirty="0">
                <a:solidFill>
                  <a:schemeClr val="tx1"/>
                </a:solidFill>
                <a:effectLst/>
              </a:rPr>
              <a:t>Lisäksi </a:t>
            </a:r>
            <a:r>
              <a:rPr lang="fi-FI" sz="2000" dirty="0">
                <a:solidFill>
                  <a:schemeClr val="tx1"/>
                </a:solidFill>
              </a:rPr>
              <a:t>voi valita mm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. </a:t>
            </a:r>
            <a:r>
              <a:rPr lang="fi-FI" sz="2000" b="1" i="0" dirty="0">
                <a:solidFill>
                  <a:schemeClr val="tx1"/>
                </a:solidFill>
                <a:effectLst/>
              </a:rPr>
              <a:t>tietotekniikan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 käyttötaito- ja ohjelmointiopintojaksot</a:t>
            </a:r>
            <a:r>
              <a:rPr lang="fi-FI" sz="2000" b="1" i="0" dirty="0">
                <a:solidFill>
                  <a:schemeClr val="tx1"/>
                </a:solidFill>
                <a:effectLst/>
              </a:rPr>
              <a:t> </a:t>
            </a:r>
            <a:r>
              <a:rPr lang="fi-FI" sz="2000" b="1" dirty="0">
                <a:solidFill>
                  <a:schemeClr val="tx1"/>
                </a:solidFill>
              </a:rPr>
              <a:t>sekä</a:t>
            </a:r>
            <a:r>
              <a:rPr lang="fi-FI" sz="2000" b="1" i="0" dirty="0">
                <a:solidFill>
                  <a:schemeClr val="tx1"/>
                </a:solidFill>
                <a:effectLst/>
              </a:rPr>
              <a:t> kotitalouden </a:t>
            </a:r>
            <a:r>
              <a:rPr lang="fi-FI" sz="2000" b="0" i="0" dirty="0">
                <a:solidFill>
                  <a:schemeClr val="tx1"/>
                </a:solidFill>
                <a:effectLst/>
              </a:rPr>
              <a:t>opintojaksoja</a:t>
            </a:r>
            <a:endParaRPr lang="fi-FI" sz="2000" dirty="0">
              <a:solidFill>
                <a:schemeClr val="tx1"/>
              </a:solidFill>
            </a:endParaRPr>
          </a:p>
        </p:txBody>
      </p:sp>
      <p:pic>
        <p:nvPicPr>
          <p:cNvPr id="7" name="Sisällön paikkamerkki 6" descr="Kuva, joka sisältää kohteen teksti, sisä, sisäkatto, näkymä&#10;&#10;Kuvaus luotu automaattisesti">
            <a:extLst>
              <a:ext uri="{FF2B5EF4-FFF2-40B4-BE49-F238E27FC236}">
                <a16:creationId xmlns:a16="http://schemas.microsoft.com/office/drawing/2014/main" id="{AAB17409-0556-44A1-B5FF-049EA9C2ED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r="31407" b="1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A3D9DCD-84BF-4349-B16D-600076FE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</a:rPr>
              <a:t>Opiskeluhuolto</a:t>
            </a:r>
            <a:r>
              <a:rPr lang="en-US" sz="4000" dirty="0">
                <a:solidFill>
                  <a:schemeClr val="tx1"/>
                </a:solidFill>
              </a:rPr>
              <a:t> ja </a:t>
            </a:r>
            <a:r>
              <a:rPr lang="en-US" sz="4000" dirty="0" err="1">
                <a:solidFill>
                  <a:schemeClr val="tx1"/>
                </a:solidFill>
              </a:rPr>
              <a:t>ohjaus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2FABA1-9079-43E0-9CD4-CB21D2CF8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Lukiossamme</a:t>
            </a:r>
            <a:r>
              <a:rPr lang="en-US" sz="2000" dirty="0">
                <a:solidFill>
                  <a:schemeClr val="tx1"/>
                </a:solidFill>
              </a:rPr>
              <a:t> on </a:t>
            </a:r>
            <a:r>
              <a:rPr lang="en-US" sz="2000" dirty="0" err="1">
                <a:solidFill>
                  <a:schemeClr val="tx1"/>
                </a:solidFill>
              </a:rPr>
              <a:t>kattavat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oppimisen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tuen</a:t>
            </a:r>
            <a:r>
              <a:rPr lang="en-US" sz="2000" dirty="0">
                <a:solidFill>
                  <a:schemeClr val="tx1"/>
                </a:solidFill>
              </a:rPr>
              <a:t> ja </a:t>
            </a:r>
            <a:r>
              <a:rPr lang="en-US" sz="2000" dirty="0" err="1">
                <a:solidFill>
                  <a:schemeClr val="tx1"/>
                </a:solidFill>
              </a:rPr>
              <a:t>opiskeluhuollon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resurssit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Kouluterveydenhoitaja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psykologi</a:t>
            </a:r>
            <a:r>
              <a:rPr lang="en-US" sz="2000" dirty="0">
                <a:solidFill>
                  <a:schemeClr val="tx1"/>
                </a:solidFill>
              </a:rPr>
              <a:t> ja </a:t>
            </a:r>
            <a:r>
              <a:rPr lang="en-US" sz="2000" dirty="0" err="1">
                <a:solidFill>
                  <a:schemeClr val="tx1"/>
                </a:solidFill>
              </a:rPr>
              <a:t>kuraattori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tavattavissa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joka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arkipäivä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Erityisopettajat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auttavat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oppimiseen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liittyvissä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pulmissa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matalalla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kynnyksellä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Ohjaukseen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pääsee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nopeasti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sillä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lukiossa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toimii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kaksi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opoa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jotka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auttavat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kaikissa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opiskeluun</a:t>
            </a:r>
            <a:r>
              <a:rPr lang="en-US" sz="2000" dirty="0">
                <a:solidFill>
                  <a:schemeClr val="tx1"/>
                </a:solidFill>
              </a:rPr>
              <a:t> ja </a:t>
            </a:r>
            <a:r>
              <a:rPr lang="en-US" sz="2000" dirty="0" err="1">
                <a:solidFill>
                  <a:schemeClr val="tx1"/>
                </a:solidFill>
              </a:rPr>
              <a:t>jatko-opintoihin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liittyvissä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asioissa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1800" dirty="0"/>
          </a:p>
        </p:txBody>
      </p:sp>
      <p:pic>
        <p:nvPicPr>
          <p:cNvPr id="6" name="Sisällön paikkamerkki 5" descr="Kuva, joka sisältää kohteen henkilö, poseeraaminen, seisominen, ulko&#10;&#10;Kuvaus luotu automaattisesti">
            <a:extLst>
              <a:ext uri="{FF2B5EF4-FFF2-40B4-BE49-F238E27FC236}">
                <a16:creationId xmlns:a16="http://schemas.microsoft.com/office/drawing/2014/main" id="{3C316E1C-058F-483E-B819-6619439CB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6938" b="1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DF50C1A-883B-4A18-9D17-01A6A03A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>
                <a:solidFill>
                  <a:schemeClr val="tx1"/>
                </a:solidFill>
              </a:rPr>
              <a:t>Muuta lukion toimintaa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BF18109-B8E3-4604-8007-84A71C6D5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539" r="35293" b="-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1A6336-F903-45A9-98F2-BAE67AD2E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solidFill>
                  <a:schemeClr val="tx1"/>
                </a:solidFill>
              </a:rPr>
              <a:t>Lukio-opintojen ohella voit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osallistua opiskelijakunnan toimintaan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hakea tutoriksi ja auttaa lukiota aloittavia ykkösiä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osallistua koulun </a:t>
            </a:r>
            <a:r>
              <a:rPr lang="fi-FI" dirty="0" err="1">
                <a:solidFill>
                  <a:schemeClr val="tx1"/>
                </a:solidFill>
              </a:rPr>
              <a:t>O´Times</a:t>
            </a:r>
            <a:r>
              <a:rPr lang="fi-FI" dirty="0">
                <a:solidFill>
                  <a:schemeClr val="tx1"/>
                </a:solidFill>
              </a:rPr>
              <a:t>-verkkolehden tekoon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mennä mukaan ympäristöryhmän toimintaan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osallistua musikaaliproduktioon, joka järjestetään joka kolmas vuosi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osallistua lukion moninaiseen tapahtumatarjontaan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saada </a:t>
            </a:r>
            <a:r>
              <a:rPr lang="fi-FI" sz="2000" dirty="0">
                <a:solidFill>
                  <a:schemeClr val="tx1"/>
                </a:solidFill>
              </a:rPr>
              <a:t>tukea opiskeluun esim. </a:t>
            </a:r>
            <a:r>
              <a:rPr lang="fi-FI" dirty="0">
                <a:solidFill>
                  <a:schemeClr val="tx1"/>
                </a:solidFill>
              </a:rPr>
              <a:t>m</a:t>
            </a:r>
            <a:r>
              <a:rPr lang="fi-FI" sz="2000" dirty="0">
                <a:solidFill>
                  <a:schemeClr val="tx1"/>
                </a:solidFill>
              </a:rPr>
              <a:t>atikkapajassa ja kielipajassa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nauttia m</a:t>
            </a:r>
            <a:r>
              <a:rPr lang="fi-FI" sz="2000" dirty="0">
                <a:solidFill>
                  <a:schemeClr val="tx1"/>
                </a:solidFill>
              </a:rPr>
              <a:t>onipuolisista urheilumahdollisuuksista</a:t>
            </a:r>
          </a:p>
          <a:p>
            <a:pPr lvl="1"/>
            <a:r>
              <a:rPr lang="fi-FI" dirty="0">
                <a:solidFill>
                  <a:schemeClr val="tx1"/>
                </a:solidFill>
              </a:rPr>
              <a:t>voit myös osallistua lukion toiminnan kehittämiseen ja tapahtumien järjestämiseen</a:t>
            </a:r>
            <a:endParaRPr lang="fi-FI" sz="2000" dirty="0">
              <a:solidFill>
                <a:schemeClr val="tx1"/>
              </a:solidFill>
            </a:endParaRPr>
          </a:p>
          <a:p>
            <a:pPr lvl="1"/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74320" lvl="1" indent="0">
              <a:buNone/>
            </a:pPr>
            <a:endParaRPr lang="fi-FI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86844"/>
      </p:ext>
    </p:extLst>
  </p:cSld>
  <p:clrMapOvr>
    <a:masterClrMapping/>
  </p:clrMapOvr>
</p:sld>
</file>

<file path=ppt/theme/theme1.xml><?xml version="1.0" encoding="utf-8"?>
<a:theme xmlns:a="http://schemas.openxmlformats.org/drawingml/2006/main" name="Perusta">
  <a:themeElements>
    <a:clrScheme name="Vihreä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erust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ust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694</Words>
  <Application>Microsoft Office PowerPoint</Application>
  <PresentationFormat>Laajakuva</PresentationFormat>
  <Paragraphs>99</Paragraphs>
  <Slides>10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9" baseType="lpstr">
      <vt:lpstr>Altis-Book</vt:lpstr>
      <vt:lpstr>Altis-ExtraBold</vt:lpstr>
      <vt:lpstr>Arial</vt:lpstr>
      <vt:lpstr>Calibri</vt:lpstr>
      <vt:lpstr>Calibri Light</vt:lpstr>
      <vt:lpstr>Corbel</vt:lpstr>
      <vt:lpstr>Gill Sans MT</vt:lpstr>
      <vt:lpstr>Segoe UI</vt:lpstr>
      <vt:lpstr>Perusta</vt:lpstr>
      <vt:lpstr>Tervetuloa Ogelin lukioon!</vt:lpstr>
      <vt:lpstr>Hakuvaihtoehdot Ogelin lukiossa </vt:lpstr>
      <vt:lpstr>Monipuoliset opintomahdollisuudet</vt:lpstr>
      <vt:lpstr>Kielet ja kansainvälisyys </vt:lpstr>
      <vt:lpstr>Matematiikka ja luonnontieteet </vt:lpstr>
      <vt:lpstr>Ihmistieteet </vt:lpstr>
      <vt:lpstr>Taito- ja taideaineet  </vt:lpstr>
      <vt:lpstr>Opiskeluhuolto ja ohjaus</vt:lpstr>
      <vt:lpstr>Muuta lukion toimintaa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Avoimet ovet</dc:title>
  <dc:creator>Matias Huttunen</dc:creator>
  <cp:lastModifiedBy>Marianna Tiilikainen</cp:lastModifiedBy>
  <cp:revision>2</cp:revision>
  <dcterms:created xsi:type="dcterms:W3CDTF">2022-01-13T11:06:57Z</dcterms:created>
  <dcterms:modified xsi:type="dcterms:W3CDTF">2022-12-07T10:33:41Z</dcterms:modified>
</cp:coreProperties>
</file>